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87" r:id="rId2"/>
    <p:sldId id="289" r:id="rId3"/>
    <p:sldId id="290" r:id="rId4"/>
    <p:sldId id="291" r:id="rId5"/>
    <p:sldId id="292" r:id="rId6"/>
    <p:sldId id="293" r:id="rId7"/>
    <p:sldId id="294" r:id="rId8"/>
    <p:sldId id="295" r:id="rId9"/>
    <p:sldId id="296" r:id="rId10"/>
    <p:sldId id="300" r:id="rId11"/>
    <p:sldId id="301" r:id="rId12"/>
    <p:sldId id="302" r:id="rId13"/>
    <p:sldId id="299" r:id="rId14"/>
    <p:sldId id="298" r:id="rId15"/>
    <p:sldId id="29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327"/>
  </p:normalViewPr>
  <p:slideViewPr>
    <p:cSldViewPr snapToGrid="0" snapToObjects="1">
      <p:cViewPr varScale="1">
        <p:scale>
          <a:sx n="64" d="100"/>
          <a:sy n="64" d="100"/>
        </p:scale>
        <p:origin x="744"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4348F-5033-9540-8DE0-8910B4A16C12}" type="datetimeFigureOut">
              <a:rPr lang="en-BE" smtClean="0"/>
              <a:t>10/31/2022</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7F2C9-0D4A-1747-B9F9-44F4808FA3CB}" type="slidenum">
              <a:rPr lang="en-BE" smtClean="0"/>
              <a:t>‹nr.›</a:t>
            </a:fld>
            <a:endParaRPr lang="en-BE"/>
          </a:p>
        </p:txBody>
      </p:sp>
    </p:spTree>
    <p:extLst>
      <p:ext uri="{BB962C8B-B14F-4D97-AF65-F5344CB8AC3E}">
        <p14:creationId xmlns:p14="http://schemas.microsoft.com/office/powerpoint/2010/main" val="318047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Ppt</a:t>
            </a:r>
            <a:r>
              <a:rPr lang="nl-BE" dirty="0"/>
              <a:t> werd samengesteld door Lydia Cnapelinckx – initiatiefnemer van dit project.</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a:t>
            </a:fld>
            <a:endParaRPr lang="en-BE"/>
          </a:p>
        </p:txBody>
      </p:sp>
    </p:spTree>
    <p:extLst>
      <p:ext uri="{BB962C8B-B14F-4D97-AF65-F5344CB8AC3E}">
        <p14:creationId xmlns:p14="http://schemas.microsoft.com/office/powerpoint/2010/main" val="332691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edities … enkele sfeerbeelden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10</a:t>
            </a:fld>
            <a:endParaRPr lang="en-BE"/>
          </a:p>
        </p:txBody>
      </p:sp>
    </p:spTree>
    <p:extLst>
      <p:ext uri="{BB962C8B-B14F-4D97-AF65-F5344CB8AC3E}">
        <p14:creationId xmlns:p14="http://schemas.microsoft.com/office/powerpoint/2010/main" val="3245212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edities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11</a:t>
            </a:fld>
            <a:endParaRPr lang="en-BE"/>
          </a:p>
        </p:txBody>
      </p:sp>
    </p:spTree>
    <p:extLst>
      <p:ext uri="{BB962C8B-B14F-4D97-AF65-F5344CB8AC3E}">
        <p14:creationId xmlns:p14="http://schemas.microsoft.com/office/powerpoint/2010/main" val="298449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edities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12</a:t>
            </a:fld>
            <a:endParaRPr lang="en-BE"/>
          </a:p>
        </p:txBody>
      </p:sp>
    </p:spTree>
    <p:extLst>
      <p:ext uri="{BB962C8B-B14F-4D97-AF65-F5344CB8AC3E}">
        <p14:creationId xmlns:p14="http://schemas.microsoft.com/office/powerpoint/2010/main" val="115463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edities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13</a:t>
            </a:fld>
            <a:endParaRPr lang="en-BE"/>
          </a:p>
        </p:txBody>
      </p:sp>
    </p:spTree>
    <p:extLst>
      <p:ext uri="{BB962C8B-B14F-4D97-AF65-F5344CB8AC3E}">
        <p14:creationId xmlns:p14="http://schemas.microsoft.com/office/powerpoint/2010/main" val="2752100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Vorige edities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14</a:t>
            </a:fld>
            <a:endParaRPr lang="en-BE"/>
          </a:p>
        </p:txBody>
      </p:sp>
    </p:spTree>
    <p:extLst>
      <p:ext uri="{BB962C8B-B14F-4D97-AF65-F5344CB8AC3E}">
        <p14:creationId xmlns:p14="http://schemas.microsoft.com/office/powerpoint/2010/main" val="286790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2</a:t>
            </a:fld>
            <a:endParaRPr lang="en-BE"/>
          </a:p>
        </p:txBody>
      </p:sp>
    </p:spTree>
    <p:extLst>
      <p:ext uri="{BB962C8B-B14F-4D97-AF65-F5344CB8AC3E}">
        <p14:creationId xmlns:p14="http://schemas.microsoft.com/office/powerpoint/2010/main" val="223062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Rotary biedt aan haar leden de gelegenheid om hun professionele en persoonlijke expertise ten dienste te stellen van initiatieven en projecten. Mijn naam is Lydia Cnapelinckx. Ikzelf ben nu weliswaar met pensioen maar ik ben steeds professioneel actief geweest in het Technisch Secundair Onderwijs en daar heb ik kunnen vaststellen dat het imago van het TSO wel wat steun kan gebruiken. Toen ik in 2011 lid ben geworden van Rotary en van deze club heb ik van de gelegenheid gebruik gemaakt om deze trofee te lanceren.</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3</a:t>
            </a:fld>
            <a:endParaRPr lang="en-BE"/>
          </a:p>
        </p:txBody>
      </p:sp>
    </p:spTree>
    <p:extLst>
      <p:ext uri="{BB962C8B-B14F-4D97-AF65-F5344CB8AC3E}">
        <p14:creationId xmlns:p14="http://schemas.microsoft.com/office/powerpoint/2010/main" val="330012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bedoeling ervan was dus om het TSO te ondersteunen en te promoten en om aan de buitenwereld te tonen dat er ook in het Technisch onderwijs heel wat beloftevolle jongeren rondlopen met een passie voor techniek. Uiteraard is het zeer belangrijk om ook de aandacht van het bedrijfsleven hierop te vestigen want iedereen weet wel dat er heel wat technische vacatures openstaan die niet ingevuld geraken. Vandaar dat we ook het RTC bij de organisatie hebben betrokken en dat we een jury voorzien hebben van mensen uit het bedrijfsleven.</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4</a:t>
            </a:fld>
            <a:endParaRPr lang="en-BE"/>
          </a:p>
        </p:txBody>
      </p:sp>
    </p:spTree>
    <p:extLst>
      <p:ext uri="{BB962C8B-B14F-4D97-AF65-F5344CB8AC3E}">
        <p14:creationId xmlns:p14="http://schemas.microsoft.com/office/powerpoint/2010/main" val="414248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is ook belangrijk dat de jongeren van bij het begin van het secundair onderwijs de juiste keuze maken. Vroeger werden leerlingen vaak gepusht om het eerst eens te proberen in het ASO als voorbereiding voor hogere universitaire en niet-universitaire studies. En, als het niet zou lukken in het ASO dan zou de leerling nadien nog wel terechtkunnen in het technisch onderwijs. De nadelen van dit zogenoemde watervalsysteem zijn ondertussen gekend, leerlingen die na 2 of 3 jaar naar het technisch onderwijs afzakken zijn meestal niet voldoende technisch geschoold om mee te kunnen met de rest. Het zijn uitzonderingen die deze achterstand nog kunnen ophalen. Voor de anderen eindigt het vaak in demotivatie met alle gevolgen </a:t>
            </a:r>
            <a:r>
              <a:rPr lang="nl-BE" dirty="0" err="1"/>
              <a:t>vandien</a:t>
            </a:r>
            <a:r>
              <a:rPr lang="nl-BE" dirty="0"/>
              <a:t>.</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5</a:t>
            </a:fld>
            <a:endParaRPr lang="en-BE"/>
          </a:p>
        </p:txBody>
      </p:sp>
    </p:spTree>
    <p:extLst>
      <p:ext uri="{BB962C8B-B14F-4D97-AF65-F5344CB8AC3E}">
        <p14:creationId xmlns:p14="http://schemas.microsoft.com/office/powerpoint/2010/main" val="206591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nu eigenlijk de TSO-trofee? Er worden een tiental scholen uit de omgeving van Meise-</a:t>
            </a:r>
            <a:r>
              <a:rPr lang="nl-BE" dirty="0" err="1"/>
              <a:t>Bouchout</a:t>
            </a:r>
            <a:r>
              <a:rPr lang="nl-BE" dirty="0"/>
              <a:t> uitgenodigd om 1 laatstejaarsstudent af te vaardigen die zijn/haar eindproject komt verdedigen voor een jury van bedrijfsmensen. Het project wordt in zijn geheel beoordeeld, ook al dragen verschillende vakken bij tot het eindtotaal. De leerling moet hiermee bewijzen dat zij/hij zelfstandig een opdracht in zijn/haar vakgebied kan afleveren. We maken een onderscheid naargelang de aard van het TSO. Harde en zachte sector. De school die zowel de harde als voor de zachte sector aanbiedt mag voor beide een leerling afvaardigen.</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6</a:t>
            </a:fld>
            <a:endParaRPr lang="en-BE"/>
          </a:p>
        </p:txBody>
      </p:sp>
    </p:spTree>
    <p:extLst>
      <p:ext uri="{BB962C8B-B14F-4D97-AF65-F5344CB8AC3E}">
        <p14:creationId xmlns:p14="http://schemas.microsoft.com/office/powerpoint/2010/main" val="160458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worden voor deze editie 11 scholen uit de regio uitgenodigd, afkomstig uit 7 verschillende gemeenten. Verschillende ervan hebben al aan al onze edities deelgenomen.</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7</a:t>
            </a:fld>
            <a:endParaRPr lang="en-BE"/>
          </a:p>
        </p:txBody>
      </p:sp>
    </p:spTree>
    <p:extLst>
      <p:ext uri="{BB962C8B-B14F-4D97-AF65-F5344CB8AC3E}">
        <p14:creationId xmlns:p14="http://schemas.microsoft.com/office/powerpoint/2010/main" val="2444977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Zoals reeds vermeld worden de verschillende presentaties beoordeeld door een jury bestaande o.a. uit mensen uit het bedrijfsleven en/of uit het onderwijs.  Voor de leerlingen is hun selectie eerst en vooral al reeds een erkenning vanuit hun eigen school en een bekroning voor hetgeen zij gepresteerd hebben tijdens hun schooljaren. Het is ook voor hen een algemene repetitie voor de eigenlijke verdediging van hun eindproject binnen hun school en bovendien is het ook een eerste contact met het bedrijfsleven via de vragen die door de juryleden worden gesteld.</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8</a:t>
            </a:fld>
            <a:endParaRPr lang="en-BE"/>
          </a:p>
        </p:txBody>
      </p:sp>
    </p:spTree>
    <p:extLst>
      <p:ext uri="{BB962C8B-B14F-4D97-AF65-F5344CB8AC3E}">
        <p14:creationId xmlns:p14="http://schemas.microsoft.com/office/powerpoint/2010/main" val="304888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 de leerlingen worden ook beloond voor hun inspanningen in de vorm van aankoopbons voor professioneel en didactisch materiaal zoals IT-apparatuur, vakliteratuur, … Zij krijgen dus geen geld </a:t>
            </a:r>
            <a:r>
              <a:rPr lang="nl-BE" dirty="0" err="1"/>
              <a:t>an</a:t>
            </a:r>
            <a:r>
              <a:rPr lang="nl-BE" dirty="0"/>
              <a:t> </a:t>
            </a:r>
            <a:r>
              <a:rPr lang="nl-BE" dirty="0" err="1"/>
              <a:t>sich</a:t>
            </a:r>
            <a:r>
              <a:rPr lang="nl-BE" dirty="0"/>
              <a:t> maar moeten aantonen via factuur, </a:t>
            </a:r>
            <a:r>
              <a:rPr lang="nl-BE" dirty="0" err="1"/>
              <a:t>aankoopbon</a:t>
            </a:r>
            <a:r>
              <a:rPr lang="nl-BE" dirty="0"/>
              <a:t> of gelijkaardig dat zij geïnvesteerd hebben in hun sector of studies en dan wordt die aankoop terugbetaald voor het bedrag dat overeenkomt met de gewonnen prijs.</a:t>
            </a:r>
          </a:p>
          <a:p>
            <a:r>
              <a:rPr lang="nl-BE" dirty="0"/>
              <a:t>Tevens krijgt elke deelnemende school een waardebon van 250€.</a:t>
            </a:r>
          </a:p>
          <a:p>
            <a:r>
              <a:rPr lang="nl-BE" dirty="0"/>
              <a:t>De editie van vorig jaar …</a:t>
            </a:r>
          </a:p>
        </p:txBody>
      </p:sp>
      <p:sp>
        <p:nvSpPr>
          <p:cNvPr id="4" name="Tijdelijke aanduiding voor dianummer 3"/>
          <p:cNvSpPr>
            <a:spLocks noGrp="1"/>
          </p:cNvSpPr>
          <p:nvPr>
            <p:ph type="sldNum" sz="quarter" idx="5"/>
          </p:nvPr>
        </p:nvSpPr>
        <p:spPr/>
        <p:txBody>
          <a:bodyPr/>
          <a:lstStyle/>
          <a:p>
            <a:fld id="{6187F2C9-0D4A-1747-B9F9-44F4808FA3CB}" type="slidenum">
              <a:rPr lang="en-BE" smtClean="0"/>
              <a:t>9</a:t>
            </a:fld>
            <a:endParaRPr lang="en-BE"/>
          </a:p>
        </p:txBody>
      </p:sp>
    </p:spTree>
    <p:extLst>
      <p:ext uri="{BB962C8B-B14F-4D97-AF65-F5344CB8AC3E}">
        <p14:creationId xmlns:p14="http://schemas.microsoft.com/office/powerpoint/2010/main" val="3897583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10/31/2022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10/31/2022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a:t>
            </a:fld>
            <a:endParaRPr lang="en-BE"/>
          </a:p>
        </p:txBody>
      </p:sp>
      <p:pic>
        <p:nvPicPr>
          <p:cNvPr id="3" name="Picture 2" descr="Logo&#10;&#10;Description automatically generated">
            <a:extLst>
              <a:ext uri="{FF2B5EF4-FFF2-40B4-BE49-F238E27FC236}">
                <a16:creationId xmlns:a16="http://schemas.microsoft.com/office/drawing/2014/main" id="{A4D739EC-8419-84F5-440C-AAA46C857D6D}"/>
              </a:ext>
            </a:extLst>
          </p:cNvPr>
          <p:cNvPicPr>
            <a:picLocks noChangeAspect="1"/>
          </p:cNvPicPr>
          <p:nvPr/>
        </p:nvPicPr>
        <p:blipFill>
          <a:blip r:embed="rId3"/>
          <a:stretch>
            <a:fillRect/>
          </a:stretch>
        </p:blipFill>
        <p:spPr>
          <a:xfrm>
            <a:off x="840241" y="504897"/>
            <a:ext cx="10586800" cy="5955075"/>
          </a:xfrm>
          <a:prstGeom prst="rect">
            <a:avLst/>
          </a:prstGeom>
        </p:spPr>
      </p:pic>
      <p:sp>
        <p:nvSpPr>
          <p:cNvPr id="8" name="Titel 1">
            <a:extLst>
              <a:ext uri="{FF2B5EF4-FFF2-40B4-BE49-F238E27FC236}">
                <a16:creationId xmlns:a16="http://schemas.microsoft.com/office/drawing/2014/main" id="{E3FF8EA4-536F-1DD6-0BAE-5F51F715F092}"/>
              </a:ext>
            </a:extLst>
          </p:cNvPr>
          <p:cNvSpPr txBox="1">
            <a:spLocks/>
          </p:cNvSpPr>
          <p:nvPr/>
        </p:nvSpPr>
        <p:spPr>
          <a:xfrm>
            <a:off x="4042717" y="308176"/>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solidFill>
                  <a:srgbClr val="FFFF00"/>
                </a:solidFill>
                <a:latin typeface="Neo Sans W1G Medium" panose="020B0704030504040204" pitchFamily="34" charset="0"/>
              </a:rPr>
              <a:t>Maak kennis met</a:t>
            </a:r>
          </a:p>
        </p:txBody>
      </p:sp>
      <p:sp>
        <p:nvSpPr>
          <p:cNvPr id="10" name="Titel 1">
            <a:extLst>
              <a:ext uri="{FF2B5EF4-FFF2-40B4-BE49-F238E27FC236}">
                <a16:creationId xmlns:a16="http://schemas.microsoft.com/office/drawing/2014/main" id="{EE400B4A-937A-6359-1721-DCFB0652B4A7}"/>
              </a:ext>
            </a:extLst>
          </p:cNvPr>
          <p:cNvSpPr txBox="1">
            <a:spLocks/>
          </p:cNvSpPr>
          <p:nvPr/>
        </p:nvSpPr>
        <p:spPr>
          <a:xfrm>
            <a:off x="4042718" y="4281556"/>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solidFill>
                  <a:srgbClr val="FFFF00"/>
                </a:solidFill>
                <a:latin typeface="Neo Sans W1G Medium" panose="020B0704030504040204" pitchFamily="34" charset="0"/>
              </a:rPr>
              <a:t>TSO-TROFEE 2023</a:t>
            </a:r>
          </a:p>
        </p:txBody>
      </p:sp>
    </p:spTree>
    <p:extLst>
      <p:ext uri="{BB962C8B-B14F-4D97-AF65-F5344CB8AC3E}">
        <p14:creationId xmlns:p14="http://schemas.microsoft.com/office/powerpoint/2010/main" val="358534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10</a:t>
            </a:fld>
            <a:endParaRPr lang="en-BE"/>
          </a:p>
        </p:txBody>
      </p:sp>
      <p:grpSp>
        <p:nvGrpSpPr>
          <p:cNvPr id="3" name="Groep 2">
            <a:extLst>
              <a:ext uri="{FF2B5EF4-FFF2-40B4-BE49-F238E27FC236}">
                <a16:creationId xmlns:a16="http://schemas.microsoft.com/office/drawing/2014/main" id="{1FE97F32-58ED-6B94-0AA5-5C9A271BAA6E}"/>
              </a:ext>
            </a:extLst>
          </p:cNvPr>
          <p:cNvGrpSpPr/>
          <p:nvPr/>
        </p:nvGrpSpPr>
        <p:grpSpPr>
          <a:xfrm>
            <a:off x="2623278" y="681257"/>
            <a:ext cx="8184630" cy="5834463"/>
            <a:chOff x="0" y="116632"/>
            <a:chExt cx="9144000" cy="6696744"/>
          </a:xfrm>
        </p:grpSpPr>
        <p:pic>
          <p:nvPicPr>
            <p:cNvPr id="4" name="Picture 2">
              <a:extLst>
                <a:ext uri="{FF2B5EF4-FFF2-40B4-BE49-F238E27FC236}">
                  <a16:creationId xmlns:a16="http://schemas.microsoft.com/office/drawing/2014/main" id="{EE1CDDF0-138C-E0FA-594F-21EC27B3C4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4704"/>
              <a:ext cx="9144000"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a:extLst>
                <a:ext uri="{FF2B5EF4-FFF2-40B4-BE49-F238E27FC236}">
                  <a16:creationId xmlns:a16="http://schemas.microsoft.com/office/drawing/2014/main" id="{39165591-D4BB-988A-627D-3002F0916237}"/>
                </a:ext>
              </a:extLst>
            </p:cNvPr>
            <p:cNvSpPr txBox="1"/>
            <p:nvPr/>
          </p:nvSpPr>
          <p:spPr>
            <a:xfrm>
              <a:off x="3419872" y="116632"/>
              <a:ext cx="652743" cy="369332"/>
            </a:xfrm>
            <a:prstGeom prst="rect">
              <a:avLst/>
            </a:prstGeom>
            <a:noFill/>
          </p:spPr>
          <p:txBody>
            <a:bodyPr wrap="none" rtlCol="0">
              <a:spAutoFit/>
            </a:bodyPr>
            <a:lstStyle/>
            <a:p>
              <a:r>
                <a:rPr lang="nl-BE" dirty="0"/>
                <a:t>2012</a:t>
              </a:r>
            </a:p>
          </p:txBody>
        </p:sp>
      </p:grpSp>
    </p:spTree>
    <p:extLst>
      <p:ext uri="{BB962C8B-B14F-4D97-AF65-F5344CB8AC3E}">
        <p14:creationId xmlns:p14="http://schemas.microsoft.com/office/powerpoint/2010/main" val="195933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11</a:t>
            </a:fld>
            <a:endParaRPr lang="en-BE"/>
          </a:p>
        </p:txBody>
      </p:sp>
      <p:grpSp>
        <p:nvGrpSpPr>
          <p:cNvPr id="2" name="Groep 1">
            <a:extLst>
              <a:ext uri="{FF2B5EF4-FFF2-40B4-BE49-F238E27FC236}">
                <a16:creationId xmlns:a16="http://schemas.microsoft.com/office/drawing/2014/main" id="{2516651E-4BE8-3138-E5C4-B8D82EF2666F}"/>
              </a:ext>
            </a:extLst>
          </p:cNvPr>
          <p:cNvGrpSpPr/>
          <p:nvPr/>
        </p:nvGrpSpPr>
        <p:grpSpPr>
          <a:xfrm>
            <a:off x="2681186" y="1228468"/>
            <a:ext cx="7920014" cy="5351197"/>
            <a:chOff x="99724" y="84825"/>
            <a:chExt cx="8868044" cy="6541136"/>
          </a:xfrm>
        </p:grpSpPr>
        <p:pic>
          <p:nvPicPr>
            <p:cNvPr id="3" name="Picture 4" descr="D:\Rotary\TSO trofee 20150527\GTSM 6 .JPG">
              <a:extLst>
                <a:ext uri="{FF2B5EF4-FFF2-40B4-BE49-F238E27FC236}">
                  <a16:creationId xmlns:a16="http://schemas.microsoft.com/office/drawing/2014/main" id="{0BCD0A89-6AB8-8807-E189-94696FAC7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24" y="2385630"/>
              <a:ext cx="2883600" cy="1922400"/>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4" name="Picture 6" descr="D:\Rotary\TSO trofee 20150527\St Martinus HARD 4.JPG">
              <a:extLst>
                <a:ext uri="{FF2B5EF4-FFF2-40B4-BE49-F238E27FC236}">
                  <a16:creationId xmlns:a16="http://schemas.microsoft.com/office/drawing/2014/main" id="{1F7884C6-A405-AAC6-FCF9-4199CCC908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2385630"/>
              <a:ext cx="2880962" cy="1920641"/>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6" name="Picture 8" descr="D:\Rotary\TSO trofee 20150527\TechnOV  4.JPG">
              <a:extLst>
                <a:ext uri="{FF2B5EF4-FFF2-40B4-BE49-F238E27FC236}">
                  <a16:creationId xmlns:a16="http://schemas.microsoft.com/office/drawing/2014/main" id="{3FDEDA01-1EDB-5911-8371-F7AE417340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278" y="156500"/>
              <a:ext cx="2880962" cy="1920641"/>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7" name="Picture 5" descr="D:\Rotary\TSO trofee 20150527\GTTM 4  .JPG">
              <a:extLst>
                <a:ext uri="{FF2B5EF4-FFF2-40B4-BE49-F238E27FC236}">
                  <a16:creationId xmlns:a16="http://schemas.microsoft.com/office/drawing/2014/main" id="{60933C6E-0613-C4CD-3358-0635E8CEFE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6671" y="2060848"/>
              <a:ext cx="2015984" cy="3023976"/>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8" name="Picture 7" descr="D:\Rotary\TSO trofee 20150527\St Martinus ZACHT 6 .JPG">
              <a:extLst>
                <a:ext uri="{FF2B5EF4-FFF2-40B4-BE49-F238E27FC236}">
                  <a16:creationId xmlns:a16="http://schemas.microsoft.com/office/drawing/2014/main" id="{BA58D561-027E-066C-0134-4073C9EB4B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8" y="4703561"/>
              <a:ext cx="2883600" cy="1922400"/>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10" name="Picture 9" descr="D:\Rotary\TSO trofee 20150527\VKO  3.JPG">
              <a:extLst>
                <a:ext uri="{FF2B5EF4-FFF2-40B4-BE49-F238E27FC236}">
                  <a16:creationId xmlns:a16="http://schemas.microsoft.com/office/drawing/2014/main" id="{9E3C1353-1978-2AD1-668A-6AC3C6E603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24" y="4703561"/>
              <a:ext cx="2883600" cy="1922400"/>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pic>
          <p:nvPicPr>
            <p:cNvPr id="11" name="Picture 2" descr="D:\Rotary\TSO trofee 20150527\GTIL 5.JPG">
              <a:extLst>
                <a:ext uri="{FF2B5EF4-FFF2-40B4-BE49-F238E27FC236}">
                  <a16:creationId xmlns:a16="http://schemas.microsoft.com/office/drawing/2014/main" id="{09E9E434-8AB7-CE7C-3A3A-879D96303C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89" y="84825"/>
              <a:ext cx="2883600" cy="1922400"/>
            </a:xfrm>
            <a:prstGeom prst="roundRect">
              <a:avLst>
                <a:gd name="adj" fmla="val 8594"/>
              </a:avLst>
            </a:prstGeom>
            <a:solidFill>
              <a:srgbClr val="FFFFFF">
                <a:shade val="85000"/>
              </a:srgbClr>
            </a:solidFill>
            <a:ln>
              <a:noFill/>
            </a:ln>
            <a:effectLst>
              <a:glow rad="127000">
                <a:srgbClr val="00B0F0"/>
              </a:glow>
              <a:reflection blurRad="12700" stA="38000" endPos="28000" dist="5000" dir="5400000" sy="-100000" algn="bl" rotWithShape="0"/>
            </a:effectLst>
          </p:spPr>
        </p:pic>
      </p:grpSp>
    </p:spTree>
    <p:extLst>
      <p:ext uri="{BB962C8B-B14F-4D97-AF65-F5344CB8AC3E}">
        <p14:creationId xmlns:p14="http://schemas.microsoft.com/office/powerpoint/2010/main" val="35020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12</a:t>
            </a:fld>
            <a:endParaRPr lang="en-BE"/>
          </a:p>
        </p:txBody>
      </p:sp>
      <p:pic>
        <p:nvPicPr>
          <p:cNvPr id="3" name="Picture 2" descr="D:\Rotary\TSO trofee 20160525\IMG_7127.JPG">
            <a:extLst>
              <a:ext uri="{FF2B5EF4-FFF2-40B4-BE49-F238E27FC236}">
                <a16:creationId xmlns:a16="http://schemas.microsoft.com/office/drawing/2014/main" id="{B4D3DC93-F5EF-0BE2-F449-FABFBE2D37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3883" y="1274764"/>
            <a:ext cx="6413218" cy="492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7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13</a:t>
            </a:fld>
            <a:endParaRPr lang="en-BE"/>
          </a:p>
        </p:txBody>
      </p:sp>
      <p:pic>
        <p:nvPicPr>
          <p:cNvPr id="3" name="Picture 3">
            <a:extLst>
              <a:ext uri="{FF2B5EF4-FFF2-40B4-BE49-F238E27FC236}">
                <a16:creationId xmlns:a16="http://schemas.microsoft.com/office/drawing/2014/main" id="{A3273923-82C8-7D52-2A53-42B0FFD7C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8730" y="1529727"/>
            <a:ext cx="6217766" cy="409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19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14</a:t>
            </a:fld>
            <a:endParaRPr lang="en-BE"/>
          </a:p>
        </p:txBody>
      </p:sp>
      <p:pic>
        <p:nvPicPr>
          <p:cNvPr id="2" name="Afbeelding 1" descr="Afbeelding met persoon, buiten, groep, mensen&#10;&#10;Automatisch gegenereerde beschrijving">
            <a:extLst>
              <a:ext uri="{FF2B5EF4-FFF2-40B4-BE49-F238E27FC236}">
                <a16:creationId xmlns:a16="http://schemas.microsoft.com/office/drawing/2014/main" id="{911150D1-F44B-5A8E-8C20-0409EB01CF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5664" y="1544303"/>
            <a:ext cx="7060671" cy="4706596"/>
          </a:xfrm>
          <a:prstGeom prst="rect">
            <a:avLst/>
          </a:prstGeom>
        </p:spPr>
      </p:pic>
    </p:spTree>
    <p:extLst>
      <p:ext uri="{BB962C8B-B14F-4D97-AF65-F5344CB8AC3E}">
        <p14:creationId xmlns:p14="http://schemas.microsoft.com/office/powerpoint/2010/main" val="16062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15</a:t>
            </a:fld>
            <a:endParaRPr lang="en-BE"/>
          </a:p>
        </p:txBody>
      </p:sp>
      <p:sp>
        <p:nvSpPr>
          <p:cNvPr id="7" name="Rotariër zijn…">
            <a:extLst>
              <a:ext uri="{FF2B5EF4-FFF2-40B4-BE49-F238E27FC236}">
                <a16:creationId xmlns:a16="http://schemas.microsoft.com/office/drawing/2014/main" id="{2D732890-96F2-A719-BA7B-96956AEA6C05}"/>
              </a:ext>
            </a:extLst>
          </p:cNvPr>
          <p:cNvSpPr txBox="1">
            <a:spLocks/>
          </p:cNvSpPr>
          <p:nvPr/>
        </p:nvSpPr>
        <p:spPr>
          <a:xfrm>
            <a:off x="2654643" y="1759078"/>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3600" b="1" dirty="0">
                <a:solidFill>
                  <a:srgbClr val="002060"/>
                </a:solidFill>
                <a:uFill>
                  <a:solidFill>
                    <a:srgbClr val="B3000A"/>
                  </a:solidFill>
                </a:uFill>
                <a:latin typeface="Neo Sans W1G Medium" panose="020B0704030504040204" pitchFamily="34" charset="0"/>
                <a:sym typeface="Helvetica"/>
              </a:rPr>
              <a:t>ROTARY,</a:t>
            </a: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3600" b="1" dirty="0">
                <a:solidFill>
                  <a:srgbClr val="002060"/>
                </a:solidFill>
                <a:uFill>
                  <a:solidFill>
                    <a:srgbClr val="B3000A"/>
                  </a:solidFill>
                </a:uFill>
                <a:latin typeface="Neo Sans W1G Medium" panose="020B0704030504040204" pitchFamily="34" charset="0"/>
                <a:sym typeface="Helvetica"/>
              </a:rPr>
              <a:t>brengt mensen samen</a:t>
            </a: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3600" b="1" dirty="0">
                <a:solidFill>
                  <a:srgbClr val="002060"/>
                </a:solidFill>
                <a:uFill>
                  <a:solidFill>
                    <a:srgbClr val="B3000A"/>
                  </a:solidFill>
                </a:uFill>
                <a:latin typeface="Neo Sans W1G Medium" panose="020B0704030504040204" pitchFamily="34" charset="0"/>
                <a:sym typeface="Helvetica"/>
              </a:rPr>
              <a:t>ROTARY,</a:t>
            </a: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3600" b="1" dirty="0">
                <a:solidFill>
                  <a:srgbClr val="002060"/>
                </a:solidFill>
                <a:uFill>
                  <a:solidFill>
                    <a:srgbClr val="B3000A"/>
                  </a:solidFill>
                </a:uFill>
                <a:latin typeface="Neo Sans W1G Medium" panose="020B0704030504040204" pitchFamily="34" charset="0"/>
                <a:sym typeface="Helvetica"/>
              </a:rPr>
              <a:t>zet mensen in beweging</a:t>
            </a:r>
          </a:p>
        </p:txBody>
      </p:sp>
      <p:pic>
        <p:nvPicPr>
          <p:cNvPr id="3" name="Picture 2" descr="Logo&#10;&#10;Description automatically generated">
            <a:extLst>
              <a:ext uri="{FF2B5EF4-FFF2-40B4-BE49-F238E27FC236}">
                <a16:creationId xmlns:a16="http://schemas.microsoft.com/office/drawing/2014/main" id="{3403258F-87C3-0615-BD0A-A058BF430B73}"/>
              </a:ext>
            </a:extLst>
          </p:cNvPr>
          <p:cNvPicPr>
            <a:picLocks noChangeAspect="1"/>
          </p:cNvPicPr>
          <p:nvPr/>
        </p:nvPicPr>
        <p:blipFill rotWithShape="1">
          <a:blip r:embed="rId2"/>
          <a:srcRect t="22652" r="71216" b="28198"/>
          <a:stretch/>
        </p:blipFill>
        <p:spPr>
          <a:xfrm>
            <a:off x="1369883" y="1975773"/>
            <a:ext cx="3509319" cy="3370734"/>
          </a:xfrm>
          <a:prstGeom prst="rect">
            <a:avLst/>
          </a:prstGeom>
        </p:spPr>
      </p:pic>
    </p:spTree>
    <p:extLst>
      <p:ext uri="{BB962C8B-B14F-4D97-AF65-F5344CB8AC3E}">
        <p14:creationId xmlns:p14="http://schemas.microsoft.com/office/powerpoint/2010/main" val="192359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2</a:t>
            </a:fld>
            <a:endParaRPr lang="en-BE"/>
          </a:p>
        </p:txBody>
      </p:sp>
      <p:sp>
        <p:nvSpPr>
          <p:cNvPr id="7" name="Rotariër zijn…">
            <a:extLst>
              <a:ext uri="{FF2B5EF4-FFF2-40B4-BE49-F238E27FC236}">
                <a16:creationId xmlns:a16="http://schemas.microsoft.com/office/drawing/2014/main" id="{9FD70CEA-C504-5A04-21C1-C1730459623D}"/>
              </a:ext>
            </a:extLst>
          </p:cNvPr>
          <p:cNvSpPr txBox="1">
            <a:spLocks/>
          </p:cNvSpPr>
          <p:nvPr/>
        </p:nvSpPr>
        <p:spPr>
          <a:xfrm>
            <a:off x="911441" y="2165094"/>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6600" b="1" dirty="0">
                <a:solidFill>
                  <a:srgbClr val="FFFF00"/>
                </a:solidFill>
                <a:uFill>
                  <a:solidFill>
                    <a:srgbClr val="B3000A"/>
                  </a:solidFill>
                </a:uFill>
                <a:sym typeface="Helvetica"/>
              </a:rPr>
              <a:t>24 mei 2023</a:t>
            </a: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3200" b="1" dirty="0">
              <a:solidFill>
                <a:schemeClr val="tx1"/>
              </a:solidFill>
              <a:uFill>
                <a:solidFill>
                  <a:srgbClr val="B3000A"/>
                </a:solidFill>
              </a:uFill>
              <a:sym typeface="Helvetica"/>
            </a:endParaRPr>
          </a:p>
          <a:p>
            <a:pPr algn="ct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3200" b="1" dirty="0">
                <a:solidFill>
                  <a:schemeClr val="tx1"/>
                </a:solidFill>
                <a:uFill>
                  <a:solidFill>
                    <a:srgbClr val="B3000A"/>
                  </a:solidFill>
                </a:uFill>
                <a:sym typeface="Helvetica"/>
              </a:rPr>
              <a:t>in samenwerking met het RTC Vlaams Brabant</a:t>
            </a:r>
          </a:p>
        </p:txBody>
      </p:sp>
    </p:spTree>
    <p:extLst>
      <p:ext uri="{BB962C8B-B14F-4D97-AF65-F5344CB8AC3E}">
        <p14:creationId xmlns:p14="http://schemas.microsoft.com/office/powerpoint/2010/main" val="240606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3</a:t>
            </a:fld>
            <a:endParaRPr lang="en-BE"/>
          </a:p>
        </p:txBody>
      </p:sp>
      <p:sp>
        <p:nvSpPr>
          <p:cNvPr id="6" name="Rotariër zijn…">
            <a:extLst>
              <a:ext uri="{FF2B5EF4-FFF2-40B4-BE49-F238E27FC236}">
                <a16:creationId xmlns:a16="http://schemas.microsoft.com/office/drawing/2014/main" id="{0A6D7511-C820-AC01-6F00-B0E2E812BF30}"/>
              </a:ext>
            </a:extLst>
          </p:cNvPr>
          <p:cNvSpPr txBox="1">
            <a:spLocks/>
          </p:cNvSpPr>
          <p:nvPr/>
        </p:nvSpPr>
        <p:spPr>
          <a:xfrm>
            <a:off x="1480752" y="2115665"/>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a:solidFill>
                  <a:schemeClr val="tx1"/>
                </a:solidFill>
                <a:uFill>
                  <a:solidFill>
                    <a:srgbClr val="B3000A"/>
                  </a:solidFill>
                </a:uFill>
                <a:sym typeface="Helvetica"/>
              </a:rPr>
              <a:t>Onze rol als Rotariër:</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a:solidFill>
                  <a:schemeClr val="tx1"/>
                </a:solidFill>
                <a:uFill>
                  <a:solidFill>
                    <a:srgbClr val="B3000A"/>
                  </a:solidFill>
                </a:uFill>
                <a:sym typeface="Helvetica"/>
              </a:rPr>
              <a:t>Professionele en/of persoonlijke expertise aanbieden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a:solidFill>
                  <a:schemeClr val="tx1"/>
                </a:solidFill>
                <a:uFill>
                  <a:solidFill>
                    <a:srgbClr val="B3000A"/>
                  </a:solidFill>
                </a:uFill>
                <a:sym typeface="Helvetica"/>
              </a:rPr>
              <a:t>Initiatieven op touw zetten en projecten organiseren</a:t>
            </a:r>
            <a:endParaRPr lang="nl-NL" sz="2400" b="1" dirty="0">
              <a:solidFill>
                <a:schemeClr val="tx1"/>
              </a:solidFill>
              <a:uFill>
                <a:solidFill>
                  <a:srgbClr val="B3000A"/>
                </a:solidFill>
              </a:uFill>
              <a:sym typeface="Helvetica"/>
            </a:endParaRPr>
          </a:p>
        </p:txBody>
      </p:sp>
    </p:spTree>
    <p:extLst>
      <p:ext uri="{BB962C8B-B14F-4D97-AF65-F5344CB8AC3E}">
        <p14:creationId xmlns:p14="http://schemas.microsoft.com/office/powerpoint/2010/main" val="289487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4</a:t>
            </a:fld>
            <a:endParaRPr lang="en-BE"/>
          </a:p>
        </p:txBody>
      </p:sp>
      <p:sp>
        <p:nvSpPr>
          <p:cNvPr id="7" name="Rotariër zijn…">
            <a:extLst>
              <a:ext uri="{FF2B5EF4-FFF2-40B4-BE49-F238E27FC236}">
                <a16:creationId xmlns:a16="http://schemas.microsoft.com/office/drawing/2014/main" id="{9544714A-7ED0-463E-4E4E-87C88C6BC17D}"/>
              </a:ext>
            </a:extLst>
          </p:cNvPr>
          <p:cNvSpPr txBox="1">
            <a:spLocks/>
          </p:cNvSpPr>
          <p:nvPr/>
        </p:nvSpPr>
        <p:spPr>
          <a:xfrm>
            <a:off x="1431324" y="197210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FF00"/>
                </a:solidFill>
                <a:uFill>
                  <a:solidFill>
                    <a:srgbClr val="B3000A"/>
                  </a:solidFill>
                </a:uFill>
                <a:sym typeface="Helvetica"/>
              </a:rPr>
              <a:t>Onze doelstellingen: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Ondersteuning van de Technisch secundaire scholen in onze regio</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Technische opleidingen promoten en financieel bijstaan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Aandacht en interesse voor jongeren gepassioneerd door techniek</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Bruggen bouwen tussen onderwijs en bedrijfsleven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Dynamiek van het Technisch onderwijs benadrukken</a:t>
            </a:r>
          </a:p>
        </p:txBody>
      </p:sp>
    </p:spTree>
    <p:extLst>
      <p:ext uri="{BB962C8B-B14F-4D97-AF65-F5344CB8AC3E}">
        <p14:creationId xmlns:p14="http://schemas.microsoft.com/office/powerpoint/2010/main" val="785863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5</a:t>
            </a:fld>
            <a:endParaRPr lang="en-BE"/>
          </a:p>
        </p:txBody>
      </p:sp>
      <p:sp>
        <p:nvSpPr>
          <p:cNvPr id="6" name="Rotariër zijn…">
            <a:extLst>
              <a:ext uri="{FF2B5EF4-FFF2-40B4-BE49-F238E27FC236}">
                <a16:creationId xmlns:a16="http://schemas.microsoft.com/office/drawing/2014/main" id="{087FCB40-F87E-8DAD-3727-42A59FFAE493}"/>
              </a:ext>
            </a:extLst>
          </p:cNvPr>
          <p:cNvSpPr txBox="1">
            <a:spLocks/>
          </p:cNvSpPr>
          <p:nvPr/>
        </p:nvSpPr>
        <p:spPr>
          <a:xfrm>
            <a:off x="1468395" y="197210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FF00"/>
                </a:solidFill>
                <a:uFill>
                  <a:solidFill>
                    <a:srgbClr val="B3000A"/>
                  </a:solidFill>
                </a:uFill>
                <a:sym typeface="Helvetica"/>
              </a:rPr>
              <a:t>Waarom?</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Belang van de juiste studiekeuze, van bij het begin van het secundair onderwijs</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Negatieve imago van het TSO doorbreken</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Nadruk op toekomstkansen voor technische knelpuntberoepen</a:t>
            </a:r>
          </a:p>
        </p:txBody>
      </p:sp>
    </p:spTree>
    <p:extLst>
      <p:ext uri="{BB962C8B-B14F-4D97-AF65-F5344CB8AC3E}">
        <p14:creationId xmlns:p14="http://schemas.microsoft.com/office/powerpoint/2010/main" val="409648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6</a:t>
            </a:fld>
            <a:endParaRPr lang="en-BE"/>
          </a:p>
        </p:txBody>
      </p:sp>
      <p:sp>
        <p:nvSpPr>
          <p:cNvPr id="7" name="Rotariër zijn…">
            <a:extLst>
              <a:ext uri="{FF2B5EF4-FFF2-40B4-BE49-F238E27FC236}">
                <a16:creationId xmlns:a16="http://schemas.microsoft.com/office/drawing/2014/main" id="{6643AD02-1E9C-E843-F802-4950E26AB04E}"/>
              </a:ext>
            </a:extLst>
          </p:cNvPr>
          <p:cNvSpPr txBox="1">
            <a:spLocks/>
          </p:cNvSpPr>
          <p:nvPr/>
        </p:nvSpPr>
        <p:spPr>
          <a:xfrm>
            <a:off x="1505465" y="197210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FF00"/>
                </a:solidFill>
                <a:uFill>
                  <a:solidFill>
                    <a:srgbClr val="B3000A"/>
                  </a:solidFill>
                </a:uFill>
                <a:sym typeface="Helvetica"/>
              </a:rPr>
              <a:t>Vorm:</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Presentatie van EEN EINDPROJECT voor laatstejaars voor een jury van bedrijfsmensen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endParaRPr lang="nl-NL" sz="2400" b="1" dirty="0">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Presentatie per school en per sector (harde en zachte sector)</a:t>
            </a:r>
          </a:p>
        </p:txBody>
      </p:sp>
    </p:spTree>
    <p:extLst>
      <p:ext uri="{BB962C8B-B14F-4D97-AF65-F5344CB8AC3E}">
        <p14:creationId xmlns:p14="http://schemas.microsoft.com/office/powerpoint/2010/main" val="408987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7</a:t>
            </a:fld>
            <a:endParaRPr lang="en-BE"/>
          </a:p>
        </p:txBody>
      </p:sp>
      <p:sp>
        <p:nvSpPr>
          <p:cNvPr id="6" name="Rotariër zijn…">
            <a:extLst>
              <a:ext uri="{FF2B5EF4-FFF2-40B4-BE49-F238E27FC236}">
                <a16:creationId xmlns:a16="http://schemas.microsoft.com/office/drawing/2014/main" id="{AA03BA8A-7BDE-3952-4AC6-0400961F851E}"/>
              </a:ext>
            </a:extLst>
          </p:cNvPr>
          <p:cNvSpPr txBox="1">
            <a:spLocks/>
          </p:cNvSpPr>
          <p:nvPr/>
        </p:nvSpPr>
        <p:spPr>
          <a:xfrm>
            <a:off x="2005407" y="1313135"/>
            <a:ext cx="8697570" cy="484782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u="sng" dirty="0">
                <a:solidFill>
                  <a:schemeClr val="tx1"/>
                </a:solidFill>
                <a:uFill>
                  <a:solidFill>
                    <a:srgbClr val="B3000A"/>
                  </a:solidFill>
                </a:uFill>
                <a:sym typeface="Helvetica"/>
              </a:rPr>
              <a:t>Scholen uit onze regio</a:t>
            </a:r>
            <a:r>
              <a:rPr lang="nl-NL" sz="2400" b="1" dirty="0">
                <a:solidFill>
                  <a:schemeClr val="tx1"/>
                </a:solidFill>
                <a:uFill>
                  <a:solidFill>
                    <a:srgbClr val="B3000A"/>
                  </a:solidFill>
                </a:uFill>
                <a:sym typeface="Helvetica"/>
              </a:rPr>
              <a:t>:</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Sint-Martinus Asse</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Gemeentelijke Tuinbouwschool Merchtem</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Gemeentelijke Technische School Merchtem</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Sint-</a:t>
            </a:r>
            <a:r>
              <a:rPr lang="nl-NL" sz="2400" b="1" dirty="0" err="1">
                <a:solidFill>
                  <a:schemeClr val="tx1"/>
                </a:solidFill>
                <a:uFill>
                  <a:solidFill>
                    <a:srgbClr val="B3000A"/>
                  </a:solidFill>
                </a:uFill>
                <a:sym typeface="Helvetica"/>
              </a:rPr>
              <a:t>donatus</a:t>
            </a:r>
            <a:r>
              <a:rPr lang="nl-NL" sz="2400" b="1" dirty="0">
                <a:solidFill>
                  <a:schemeClr val="tx1"/>
                </a:solidFill>
                <a:uFill>
                  <a:solidFill>
                    <a:srgbClr val="B3000A"/>
                  </a:solidFill>
                </a:uFill>
                <a:sym typeface="Helvetica"/>
              </a:rPr>
              <a:t> bovenbouw </a:t>
            </a:r>
            <a:r>
              <a:rPr lang="nl-NL" sz="2400" b="1" dirty="0" err="1">
                <a:solidFill>
                  <a:schemeClr val="tx1"/>
                </a:solidFill>
                <a:uFill>
                  <a:solidFill>
                    <a:srgbClr val="B3000A"/>
                  </a:solidFill>
                </a:uFill>
                <a:sym typeface="Helvetica"/>
              </a:rPr>
              <a:t>merchtem</a:t>
            </a:r>
            <a:endParaRPr lang="nl-NL" sz="2400" b="1" dirty="0">
              <a:solidFill>
                <a:schemeClr val="tx1"/>
              </a:solidFill>
              <a:uFill>
                <a:solidFill>
                  <a:srgbClr val="B3000A"/>
                </a:solidFill>
              </a:uFill>
              <a:sym typeface="Helvetica"/>
            </a:endParaRP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Vrij Katholiek Onderwijs Opwijk</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GTIL Londerzeel</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KOBOS Kapelle op den Bos</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ZAVO Zaventem</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Go! Technisch Atheneum De Brug Vilvoorde</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err="1">
                <a:solidFill>
                  <a:schemeClr val="tx1"/>
                </a:solidFill>
                <a:uFill>
                  <a:solidFill>
                    <a:srgbClr val="B3000A"/>
                  </a:solidFill>
                </a:uFill>
                <a:sym typeface="Helvetica"/>
              </a:rPr>
              <a:t>TechnOV</a:t>
            </a:r>
            <a:r>
              <a:rPr lang="nl-NL" sz="2400" b="1" dirty="0">
                <a:solidFill>
                  <a:schemeClr val="tx1"/>
                </a:solidFill>
                <a:uFill>
                  <a:solidFill>
                    <a:srgbClr val="B3000A"/>
                  </a:solidFill>
                </a:uFill>
                <a:sym typeface="Helvetica"/>
              </a:rPr>
              <a:t> Vilvoorde</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KTA HORTECO Vilvoorde</a:t>
            </a:r>
          </a:p>
        </p:txBody>
      </p:sp>
    </p:spTree>
    <p:extLst>
      <p:ext uri="{BB962C8B-B14F-4D97-AF65-F5344CB8AC3E}">
        <p14:creationId xmlns:p14="http://schemas.microsoft.com/office/powerpoint/2010/main" val="1850218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8</a:t>
            </a:fld>
            <a:endParaRPr lang="en-BE"/>
          </a:p>
        </p:txBody>
      </p:sp>
      <p:sp>
        <p:nvSpPr>
          <p:cNvPr id="7" name="Rotariër zijn…">
            <a:extLst>
              <a:ext uri="{FF2B5EF4-FFF2-40B4-BE49-F238E27FC236}">
                <a16:creationId xmlns:a16="http://schemas.microsoft.com/office/drawing/2014/main" id="{92C0717D-D3BE-1B38-82FD-83F7FC63680E}"/>
              </a:ext>
            </a:extLst>
          </p:cNvPr>
          <p:cNvSpPr txBox="1">
            <a:spLocks/>
          </p:cNvSpPr>
          <p:nvPr/>
        </p:nvSpPr>
        <p:spPr>
          <a:xfrm>
            <a:off x="1418967" y="1972102"/>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FF00"/>
                </a:solidFill>
                <a:uFill>
                  <a:solidFill>
                    <a:srgbClr val="B3000A"/>
                  </a:solidFill>
                </a:uFill>
                <a:sym typeface="Helvetica"/>
              </a:rPr>
              <a:t>Jurering</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0000"/>
                </a:solidFill>
                <a:uFill>
                  <a:solidFill>
                    <a:srgbClr val="B3000A"/>
                  </a:solidFill>
                </a:uFill>
                <a:sym typeface="Helvetica"/>
              </a:rPr>
              <a:t>Hoofdoelstelling</a:t>
            </a:r>
            <a:r>
              <a:rPr lang="nl-NL" sz="2400" b="1" dirty="0">
                <a:solidFill>
                  <a:schemeClr val="tx1"/>
                </a:solidFill>
                <a:uFill>
                  <a:solidFill>
                    <a:srgbClr val="B3000A"/>
                  </a:solidFill>
                </a:uFill>
                <a:sym typeface="Helvetica"/>
              </a:rPr>
              <a:t>: </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Een bijkomende erkenning en bekroning van het werk</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Een eerste test buiten de schoolomgeving naar het beroepsleven</a:t>
            </a:r>
          </a:p>
          <a:p>
            <a:pPr>
              <a:lnSpc>
                <a:spcPct val="100000"/>
              </a:lnSpc>
              <a:spcBef>
                <a:spcPts val="800"/>
              </a:spcBef>
              <a:buSzTx/>
              <a:defRPr sz="2400" b="1" i="0">
                <a:solidFill>
                  <a:srgbClr val="B3000A"/>
                </a:solidFill>
                <a:uFill>
                  <a:solidFill>
                    <a:srgbClr val="B3000A"/>
                  </a:solidFill>
                </a:uFill>
                <a:latin typeface="+mn-lt"/>
                <a:ea typeface="+mn-ea"/>
                <a:cs typeface="+mn-cs"/>
                <a:sym typeface="Helvetica"/>
              </a:defRPr>
            </a:pPr>
            <a:r>
              <a:rPr lang="nl-NL" sz="2400" b="1" dirty="0">
                <a:solidFill>
                  <a:srgbClr val="FF0000"/>
                </a:solidFill>
                <a:uFill>
                  <a:solidFill>
                    <a:srgbClr val="B3000A"/>
                  </a:solidFill>
                </a:uFill>
                <a:sym typeface="Helvetica"/>
              </a:rPr>
              <a:t>Beoordelingscriteria</a:t>
            </a:r>
            <a:r>
              <a:rPr lang="nl-NL" sz="2400" b="1" dirty="0">
                <a:solidFill>
                  <a:schemeClr val="tx1"/>
                </a:solidFill>
                <a:uFill>
                  <a:solidFill>
                    <a:srgbClr val="B3000A"/>
                  </a:solidFill>
                </a:uFill>
                <a:sym typeface="Helvetica"/>
              </a:rPr>
              <a:t>:</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De concrete toepassing van de opgedane kennis in het vakgebied</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De vindingrijkheid</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Het uitdrukkingsvermogen en het voorkomen</a:t>
            </a:r>
          </a:p>
          <a:p>
            <a:pPr marL="342900" indent="-342900">
              <a:lnSpc>
                <a:spcPct val="100000"/>
              </a:lnSpc>
              <a:spcBef>
                <a:spcPts val="800"/>
              </a:spcBef>
              <a:buSzTx/>
              <a:buFont typeface="Arial" panose="020B0604020202020204" pitchFamily="34" charset="0"/>
              <a:buChar char="•"/>
              <a:defRPr sz="2400" b="1" i="0">
                <a:solidFill>
                  <a:srgbClr val="B3000A"/>
                </a:solidFill>
                <a:uFill>
                  <a:solidFill>
                    <a:srgbClr val="B3000A"/>
                  </a:solidFill>
                </a:uFill>
                <a:latin typeface="+mn-lt"/>
                <a:ea typeface="+mn-ea"/>
                <a:cs typeface="+mn-cs"/>
                <a:sym typeface="Helvetica"/>
              </a:defRPr>
            </a:pPr>
            <a:r>
              <a:rPr lang="nl-NL" sz="2400" b="1" dirty="0">
                <a:solidFill>
                  <a:schemeClr val="tx1"/>
                </a:solidFill>
                <a:uFill>
                  <a:solidFill>
                    <a:srgbClr val="B3000A"/>
                  </a:solidFill>
                </a:uFill>
                <a:sym typeface="Helvetica"/>
              </a:rPr>
              <a:t>Het taalgebruik</a:t>
            </a:r>
          </a:p>
        </p:txBody>
      </p:sp>
    </p:spTree>
    <p:extLst>
      <p:ext uri="{BB962C8B-B14F-4D97-AF65-F5344CB8AC3E}">
        <p14:creationId xmlns:p14="http://schemas.microsoft.com/office/powerpoint/2010/main" val="2040580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76C7A7E-3AFA-304B-640D-7DC641975962}"/>
              </a:ext>
            </a:extLst>
          </p:cNvPr>
          <p:cNvSpPr txBox="1">
            <a:spLocks/>
          </p:cNvSpPr>
          <p:nvPr/>
        </p:nvSpPr>
        <p:spPr>
          <a:xfrm>
            <a:off x="1147117" y="0"/>
            <a:ext cx="10541001" cy="12747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nl-BE" dirty="0">
                <a:latin typeface="Neo Sans W1G Medium" panose="020B0704030504040204" pitchFamily="34" charset="0"/>
              </a:rPr>
              <a:t>RC MEISE-BOUCHOUT TSO-TROFEE</a:t>
            </a:r>
          </a:p>
        </p:txBody>
      </p:sp>
      <p:sp>
        <p:nvSpPr>
          <p:cNvPr id="9" name="Dianummer">
            <a:extLst>
              <a:ext uri="{FF2B5EF4-FFF2-40B4-BE49-F238E27FC236}">
                <a16:creationId xmlns:a16="http://schemas.microsoft.com/office/drawing/2014/main" id="{AFB3B918-00F1-2681-AC4E-AF0589EA6DDE}"/>
              </a:ext>
            </a:extLst>
          </p:cNvPr>
          <p:cNvSpPr txBox="1">
            <a:spLocks/>
          </p:cNvSpPr>
          <p:nvPr/>
        </p:nvSpPr>
        <p:spPr>
          <a:xfrm>
            <a:off x="11290215" y="6824423"/>
            <a:ext cx="273652" cy="269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BE" smtClean="0"/>
              <a:pPr/>
              <a:t>9</a:t>
            </a:fld>
            <a:endParaRPr lang="en-BE"/>
          </a:p>
        </p:txBody>
      </p:sp>
      <p:pic>
        <p:nvPicPr>
          <p:cNvPr id="3" name="Afbeelding 2" descr="Afbeelding met tekst, persoon, werktafel, bureau&#10;&#10;Automatisch gegenereerde beschrijving">
            <a:extLst>
              <a:ext uri="{FF2B5EF4-FFF2-40B4-BE49-F238E27FC236}">
                <a16:creationId xmlns:a16="http://schemas.microsoft.com/office/drawing/2014/main" id="{38B03BD3-5753-4D7A-FF33-A2A09FC742AF}"/>
              </a:ext>
            </a:extLst>
          </p:cNvPr>
          <p:cNvPicPr>
            <a:picLocks noChangeAspect="1"/>
          </p:cNvPicPr>
          <p:nvPr/>
        </p:nvPicPr>
        <p:blipFill>
          <a:blip r:embed="rId3"/>
          <a:stretch>
            <a:fillRect/>
          </a:stretch>
        </p:blipFill>
        <p:spPr>
          <a:xfrm>
            <a:off x="1962068" y="2514730"/>
            <a:ext cx="4998051" cy="3332034"/>
          </a:xfrm>
          <a:prstGeom prst="rect">
            <a:avLst/>
          </a:prstGeom>
        </p:spPr>
      </p:pic>
      <p:sp>
        <p:nvSpPr>
          <p:cNvPr id="4" name="Tekstvak 3">
            <a:extLst>
              <a:ext uri="{FF2B5EF4-FFF2-40B4-BE49-F238E27FC236}">
                <a16:creationId xmlns:a16="http://schemas.microsoft.com/office/drawing/2014/main" id="{6088E2F8-2DFB-0F71-C448-3673B41E88EF}"/>
              </a:ext>
            </a:extLst>
          </p:cNvPr>
          <p:cNvSpPr txBox="1"/>
          <p:nvPr/>
        </p:nvSpPr>
        <p:spPr>
          <a:xfrm>
            <a:off x="2781300" y="1239966"/>
            <a:ext cx="6640472" cy="923330"/>
          </a:xfrm>
          <a:prstGeom prst="rect">
            <a:avLst/>
          </a:prstGeom>
          <a:noFill/>
        </p:spPr>
        <p:txBody>
          <a:bodyPr wrap="none" rtlCol="0">
            <a:spAutoFit/>
          </a:bodyPr>
          <a:lstStyle/>
          <a:p>
            <a:r>
              <a:rPr lang="nl-BE" b="1" dirty="0">
                <a:solidFill>
                  <a:schemeClr val="bg1"/>
                </a:solidFill>
              </a:rPr>
              <a:t>Winnaar harde sector: inclusie spel voor mensen met een beperking</a:t>
            </a:r>
          </a:p>
          <a:p>
            <a:r>
              <a:rPr lang="nl-BE" b="1" dirty="0">
                <a:solidFill>
                  <a:schemeClr val="bg1"/>
                </a:solidFill>
              </a:rPr>
              <a:t>Winnaars zachte sector: #samen gezond</a:t>
            </a:r>
          </a:p>
          <a:p>
            <a:r>
              <a:rPr lang="nl-BE" b="1" dirty="0">
                <a:solidFill>
                  <a:schemeClr val="bg1"/>
                </a:solidFill>
              </a:rPr>
              <a:t>Editie 2022</a:t>
            </a:r>
            <a:r>
              <a:rPr lang="nl-BE" dirty="0"/>
              <a:t>.</a:t>
            </a:r>
          </a:p>
        </p:txBody>
      </p:sp>
      <p:pic>
        <p:nvPicPr>
          <p:cNvPr id="2" name="Afbeelding 1">
            <a:extLst>
              <a:ext uri="{FF2B5EF4-FFF2-40B4-BE49-F238E27FC236}">
                <a16:creationId xmlns:a16="http://schemas.microsoft.com/office/drawing/2014/main" id="{56930211-AC0D-8ABA-8619-015497B2F426}"/>
              </a:ext>
            </a:extLst>
          </p:cNvPr>
          <p:cNvPicPr>
            <a:picLocks noChangeAspect="1"/>
          </p:cNvPicPr>
          <p:nvPr/>
        </p:nvPicPr>
        <p:blipFill>
          <a:blip r:embed="rId4"/>
          <a:stretch>
            <a:fillRect/>
          </a:stretch>
        </p:blipFill>
        <p:spPr>
          <a:xfrm>
            <a:off x="7173241" y="2344416"/>
            <a:ext cx="3536187" cy="3502348"/>
          </a:xfrm>
          <a:prstGeom prst="rect">
            <a:avLst/>
          </a:prstGeom>
        </p:spPr>
      </p:pic>
    </p:spTree>
    <p:extLst>
      <p:ext uri="{BB962C8B-B14F-4D97-AF65-F5344CB8AC3E}">
        <p14:creationId xmlns:p14="http://schemas.microsoft.com/office/powerpoint/2010/main" val="28430050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447</TotalTime>
  <Words>967</Words>
  <Application>Microsoft Office PowerPoint</Application>
  <PresentationFormat>Breedbeeld</PresentationFormat>
  <Paragraphs>117</Paragraphs>
  <Slides>15</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Neo Sans W1G Medium</vt:lpstr>
      <vt:lpstr>Tw Cen MT</vt:lpstr>
      <vt:lpstr>Circuit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Rony Ramaekers</dc:creator>
  <cp:lastModifiedBy>Ludwig Van Wemmel</cp:lastModifiedBy>
  <cp:revision>25</cp:revision>
  <dcterms:created xsi:type="dcterms:W3CDTF">2022-05-16T07:39:38Z</dcterms:created>
  <dcterms:modified xsi:type="dcterms:W3CDTF">2022-10-31T18:16:22Z</dcterms:modified>
</cp:coreProperties>
</file>